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7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hyperlink" Target="https://commons.wikimedia.org/w/index.php?curid=5810648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4.tif"/><Relationship Id="rId4" Type="http://schemas.openxmlformats.org/officeDocument/2006/relationships/hyperlink" Target="https://commons.wikimedia.org/wiki/User:Rifleman_82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10/21/20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10/21/2024</a:t>
            </a:r>
          </a:p>
        </p:txBody>
      </p:sp>
      <p:sp>
        <p:nvSpPr>
          <p:cNvPr id="130" name="Today’s lecture is intended to help you achieve the following learning objective: Explain the concept of regions related to a QM/MM calculation. Compare and contrast QM/MM with molecular mechanic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583" indent="-518583" defTabSz="690086">
              <a:defRPr sz="4200"/>
            </a:pPr>
            <a:r>
              <a:t>Today’s lecture is intended to help you achieve the following learning objective: Explain the concept of regions related to a QM/MM calculation. Compare and contrast QM/MM with molecular mechanics.</a:t>
            </a:r>
          </a:p>
          <a:p>
            <a:pPr marL="518583" indent="-518583" defTabSz="690086">
              <a:defRPr sz="4200"/>
            </a:pPr>
          </a:p>
          <a:p>
            <a:pPr marL="518583" indent="-518583" defTabSz="690086">
              <a:defRPr sz="4200"/>
            </a:pPr>
            <a:r>
              <a:t>Quantum Mechanics in Chemistry</a:t>
            </a:r>
          </a:p>
          <a:p>
            <a:pPr lvl="1" marL="891963" indent="-518583" defTabSz="690086">
              <a:defRPr sz="4200"/>
            </a:pPr>
            <a:r>
              <a:t>What are the differences between molecular mechanics and quantum mechanics?</a:t>
            </a:r>
          </a:p>
          <a:p>
            <a:pPr lvl="1" marL="891963" indent="-518583" defTabSz="690086">
              <a:defRPr sz="4200"/>
            </a:pPr>
            <a:r>
              <a:t>The Schrodinger Equation</a:t>
            </a:r>
          </a:p>
          <a:p>
            <a:pPr lvl="1" marL="891963" indent="-518583" defTabSz="690086">
              <a:defRPr sz="4200"/>
            </a:pPr>
            <a:r>
              <a:t>Basis Sets</a:t>
            </a:r>
          </a:p>
          <a:p>
            <a:pPr lvl="1" marL="891963" indent="-518583" defTabSz="690086">
              <a:defRPr sz="4200"/>
            </a:pPr>
            <a:r>
              <a:t>Overview of QM methods</a:t>
            </a:r>
          </a:p>
          <a:p>
            <a:pPr marL="518583" indent="-518583" defTabSz="690086">
              <a:defRPr sz="4200"/>
            </a:pPr>
          </a:p>
          <a:p>
            <a:pPr marL="518583" indent="-518583" defTabSz="690086">
              <a:defRPr sz="4200"/>
            </a:pPr>
            <a:r>
              <a:t>Quantum Mechanics/Molecular Mechanics calculations</a:t>
            </a:r>
          </a:p>
          <a:p>
            <a:pPr lvl="1" marL="891963" indent="-518583" defTabSz="690086">
              <a:defRPr sz="4200"/>
            </a:pPr>
            <a:r>
              <a:t>The 2013 Nobel Prize in Chemistry</a:t>
            </a:r>
          </a:p>
          <a:p>
            <a:pPr lvl="1" marL="891963" indent="-518583" defTabSz="690086">
              <a:defRPr sz="4200"/>
            </a:pPr>
            <a:r>
              <a:t>How do hybrid calculations overcome the limitations of QM and MM?</a:t>
            </a:r>
          </a:p>
          <a:p>
            <a:pPr lvl="1" marL="891963" indent="-518583" defTabSz="690086">
              <a:defRPr sz="4200"/>
            </a:pPr>
            <a:r>
              <a:t>The QM/MM Hamiltonian</a:t>
            </a:r>
          </a:p>
          <a:p>
            <a:pPr lvl="1" marL="891963" indent="-518583" defTabSz="690086">
              <a:defRPr sz="4200"/>
            </a:pPr>
            <a:r>
              <a:t>Factors in selecting the QM region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8903" y="635000"/>
            <a:ext cx="20108334" cy="1206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https://www.nobelprize.org/prizes/chemistry/2013/summary/"/>
          <p:cNvSpPr txBox="1"/>
          <p:nvPr/>
        </p:nvSpPr>
        <p:spPr>
          <a:xfrm>
            <a:off x="9734892" y="12634991"/>
            <a:ext cx="4914216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/>
            </a:lvl1pPr>
          </a:lstStyle>
          <a:p>
            <a:pPr/>
            <a:r>
              <a:t>https://www.nobelprize.org/prizes/chemistry/2013/summary/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vercoming Lim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Overcoming Limitations</a:t>
            </a:r>
          </a:p>
        </p:txBody>
      </p:sp>
      <p:sp>
        <p:nvSpPr>
          <p:cNvPr id="200" name="QM is accurate but too slow for more than a few hundred atoms, even with modern supercomputers…"/>
          <p:cNvSpPr txBox="1"/>
          <p:nvPr>
            <p:ph type="body" idx="1"/>
          </p:nvPr>
        </p:nvSpPr>
        <p:spPr>
          <a:xfrm>
            <a:off x="635000" y="3175000"/>
            <a:ext cx="15240292" cy="9842500"/>
          </a:xfrm>
          <a:prstGeom prst="rect">
            <a:avLst/>
          </a:prstGeom>
        </p:spPr>
        <p:txBody>
          <a:bodyPr/>
          <a:lstStyle/>
          <a:p>
            <a:pPr/>
            <a:r>
              <a:t>QM is accurate but too slow for more than a few hundred atoms, even with modern supercomputers</a:t>
            </a:r>
          </a:p>
          <a:p>
            <a:pPr/>
            <a:r>
              <a:t>MM does not model</a:t>
            </a:r>
          </a:p>
          <a:p>
            <a:pPr lvl="1"/>
            <a:r>
              <a:t>chemical reactions</a:t>
            </a:r>
          </a:p>
          <a:p>
            <a:pPr lvl="1"/>
            <a:r>
              <a:t>electronic processes such as charge transfer / electronic excitation</a:t>
            </a:r>
          </a:p>
          <a:p>
            <a:pPr/>
            <a:r>
              <a:t>The QM/MM compromise</a:t>
            </a:r>
          </a:p>
          <a:p>
            <a:pPr lvl="1"/>
            <a:r>
              <a:t>QM within a chemically active region</a:t>
            </a:r>
          </a:p>
          <a:p>
            <a:pPr lvl="1"/>
            <a:r>
              <a:t>MM for the surroundings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6" name="Group"/>
          <p:cNvGrpSpPr/>
          <p:nvPr/>
        </p:nvGrpSpPr>
        <p:grpSpPr>
          <a:xfrm>
            <a:off x="17144596" y="5755389"/>
            <a:ext cx="6141613" cy="4681722"/>
            <a:chOff x="0" y="0"/>
            <a:chExt cx="6141611" cy="4681720"/>
          </a:xfrm>
        </p:grpSpPr>
        <p:sp>
          <p:nvSpPr>
            <p:cNvPr id="202" name="Oval 12"/>
            <p:cNvSpPr/>
            <p:nvPr/>
          </p:nvSpPr>
          <p:spPr>
            <a:xfrm>
              <a:off x="0" y="0"/>
              <a:ext cx="6141612" cy="4681721"/>
            </a:xfrm>
            <a:prstGeom prst="ellipse">
              <a:avLst/>
            </a:prstGeom>
            <a:solidFill>
              <a:srgbClr val="BDD7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3" name="Oval 13"/>
            <p:cNvSpPr/>
            <p:nvPr/>
          </p:nvSpPr>
          <p:spPr>
            <a:xfrm>
              <a:off x="1619388" y="1516411"/>
              <a:ext cx="2033285" cy="1961020"/>
            </a:xfrm>
            <a:prstGeom prst="ellipse">
              <a:avLst/>
            </a:prstGeom>
            <a:solidFill>
              <a:srgbClr val="00B0F0"/>
            </a:solidFill>
            <a:ln w="5715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4" name="TextBox 8"/>
            <p:cNvSpPr/>
            <p:nvPr/>
          </p:nvSpPr>
          <p:spPr>
            <a:xfrm>
              <a:off x="1493614" y="3715462"/>
              <a:ext cx="35069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914400">
                <a:defRPr b="1" sz="36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MM: </a:t>
              </a:r>
              <a:r>
                <a:rPr b="0"/>
                <a:t>outer region</a:t>
              </a:r>
            </a:p>
          </p:txBody>
        </p:sp>
        <p:sp>
          <p:nvSpPr>
            <p:cNvPr id="205" name="TextBox 14"/>
            <p:cNvSpPr/>
            <p:nvPr/>
          </p:nvSpPr>
          <p:spPr>
            <a:xfrm>
              <a:off x="1885390" y="1663453"/>
              <a:ext cx="150128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b="1" sz="36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QM: </a:t>
              </a:r>
            </a:p>
            <a:p>
              <a:pPr defTabSz="914400">
                <a:defRPr b="1" sz="36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b="0"/>
                <a:t>inner </a:t>
              </a:r>
              <a:endParaRPr b="0"/>
            </a:p>
            <a:p>
              <a:pPr defTabSz="914400">
                <a:defRPr b="1" sz="36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b="0"/>
                <a:t>region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2"/>
      <p:bldP build="p" bldLvl="1" animBg="1" rev="0" advAuto="0" spid="20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he QM/MM Hamiltoni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QM/MM Hamiltonian</a:t>
            </a:r>
          </a:p>
        </p:txBody>
      </p:sp>
      <p:sp>
        <p:nvSpPr>
          <p:cNvPr id="209" name="QM region…"/>
          <p:cNvSpPr txBox="1"/>
          <p:nvPr>
            <p:ph type="body" sz="half" idx="1"/>
          </p:nvPr>
        </p:nvSpPr>
        <p:spPr>
          <a:xfrm>
            <a:off x="635000" y="3175000"/>
            <a:ext cx="12698056" cy="9842500"/>
          </a:xfrm>
          <a:prstGeom prst="rect">
            <a:avLst/>
          </a:prstGeom>
        </p:spPr>
        <p:txBody>
          <a:bodyPr/>
          <a:lstStyle/>
          <a:p>
            <a:pPr/>
            <a:r>
              <a:t>QM region</a:t>
            </a:r>
          </a:p>
          <a:p>
            <a:pPr/>
            <a:r>
              <a:t>MM region</a:t>
            </a:r>
          </a:p>
          <a:p>
            <a:pPr/>
            <a:r>
              <a:t>Coupling</a:t>
            </a:r>
          </a:p>
          <a:p>
            <a:pPr lvl="1"/>
            <a:r>
              <a:t>bonded and vdW (Lennard-Jones)</a:t>
            </a:r>
          </a:p>
          <a:p>
            <a:pPr lvl="1"/>
            <a:r>
              <a:t>electrostatic between point charges in MM region and </a:t>
            </a:r>
          </a:p>
          <a:p>
            <a:pPr lvl="2"/>
            <a:r>
              <a:t>point charges assigned to atoms in the QM region or</a:t>
            </a:r>
          </a:p>
          <a:p>
            <a:pPr lvl="2"/>
            <a:r>
              <a:t>expectation value of electrostatic potential energy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3" name="Group"/>
          <p:cNvGrpSpPr/>
          <p:nvPr/>
        </p:nvGrpSpPr>
        <p:grpSpPr>
          <a:xfrm>
            <a:off x="13653233" y="4727140"/>
            <a:ext cx="10156113" cy="6738219"/>
            <a:chOff x="-1003870" y="-1207177"/>
            <a:chExt cx="10156112" cy="6738218"/>
          </a:xfrm>
        </p:grpSpPr>
        <p:pic>
          <p:nvPicPr>
            <p:cNvPr id="211" name="Picture 5" descr="Picture 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003871" y="-1207178"/>
              <a:ext cx="10156114" cy="6331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2" name="TextBox 7"/>
            <p:cNvSpPr txBox="1"/>
            <p:nvPr/>
          </p:nvSpPr>
          <p:spPr>
            <a:xfrm>
              <a:off x="2106807" y="5220144"/>
              <a:ext cx="3934754" cy="3108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/>
              </a:pPr>
              <a:r>
                <a:t>Chemical Communications</a:t>
              </a:r>
              <a:r>
                <a:rPr>
                  <a:latin typeface="Calibri"/>
                  <a:ea typeface="Calibri"/>
                  <a:cs typeface="Calibri"/>
                  <a:sym typeface="Calibri"/>
                </a:rPr>
                <a:t>, 53(2), pp.284-297.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664" y="-83870"/>
            <a:ext cx="13012436" cy="45503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" name="Group"/>
          <p:cNvGrpSpPr/>
          <p:nvPr/>
        </p:nvGrpSpPr>
        <p:grpSpPr>
          <a:xfrm>
            <a:off x="2086555" y="4443372"/>
            <a:ext cx="6840719" cy="5887456"/>
            <a:chOff x="0" y="0"/>
            <a:chExt cx="6840718" cy="5887454"/>
          </a:xfrm>
        </p:grpSpPr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55740" t="0" r="0" b="13255"/>
            <a:stretch>
              <a:fillRect/>
            </a:stretch>
          </p:blipFill>
          <p:spPr>
            <a:xfrm>
              <a:off x="1067882" y="0"/>
              <a:ext cx="4704792" cy="4704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The difference in the electronic probability density is plotted. Blue and red contours illustrate the gain and loss of the electronic probability density due to the embedding field."/>
            <p:cNvSpPr/>
            <p:nvPr/>
          </p:nvSpPr>
          <p:spPr>
            <a:xfrm>
              <a:off x="0" y="5887454"/>
              <a:ext cx="684071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The difference in the electronic probability density is plotted. Blue and red contours illustrate the gain and loss of the electronic probability density due to the embedding field.</a:t>
              </a: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13335000" y="5043474"/>
            <a:ext cx="9406876" cy="5411152"/>
            <a:chOff x="0" y="0"/>
            <a:chExt cx="9406875" cy="5411151"/>
          </a:xfrm>
        </p:grpSpPr>
        <p:pic>
          <p:nvPicPr>
            <p:cNvPr id="22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474" r="0" b="0"/>
            <a:stretch>
              <a:fillRect/>
            </a:stretch>
          </p:blipFill>
          <p:spPr>
            <a:xfrm>
              <a:off x="259033" y="0"/>
              <a:ext cx="8888901" cy="48561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Polarization energy compared to binding energy for 286 complexes"/>
            <p:cNvSpPr/>
            <p:nvPr/>
          </p:nvSpPr>
          <p:spPr>
            <a:xfrm>
              <a:off x="0" y="5411151"/>
              <a:ext cx="94068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Polarization energy compared to binding energy for 286 complexes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  <p:bldP build="whole" bldLvl="1" animBg="1" rev="0" advAuto="0" spid="22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he Bound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Boundary</a:t>
            </a:r>
          </a:p>
        </p:txBody>
      </p:sp>
      <p:sp>
        <p:nvSpPr>
          <p:cNvPr id="225" name="The boundary between QM and MM regions should be…"/>
          <p:cNvSpPr txBox="1"/>
          <p:nvPr>
            <p:ph type="body" sz="half" idx="1"/>
          </p:nvPr>
        </p:nvSpPr>
        <p:spPr>
          <a:xfrm>
            <a:off x="635000" y="3175000"/>
            <a:ext cx="13971069" cy="5708857"/>
          </a:xfrm>
          <a:prstGeom prst="rect">
            <a:avLst/>
          </a:prstGeom>
        </p:spPr>
        <p:txBody>
          <a:bodyPr anchor="t"/>
          <a:lstStyle/>
          <a:p>
            <a:pPr/>
            <a:r>
              <a:t>The boundary between QM and MM regions should be</a:t>
            </a:r>
          </a:p>
          <a:p>
            <a:pPr lvl="1"/>
            <a:r>
              <a:t>far away from the reactive center</a:t>
            </a:r>
          </a:p>
          <a:p>
            <a:pPr lvl="1"/>
            <a:r>
              <a:t>not involve bond formation and bond breaking</a:t>
            </a:r>
          </a:p>
          <a:p>
            <a:pPr/>
            <a:r>
              <a:t>Bonds across regions can be capped (CA-CB -&gt; CB-H), but complete molecules preferable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" name="Group"/>
          <p:cNvGrpSpPr/>
          <p:nvPr/>
        </p:nvGrpSpPr>
        <p:grpSpPr>
          <a:xfrm>
            <a:off x="15240000" y="3345812"/>
            <a:ext cx="8890000" cy="9500876"/>
            <a:chOff x="0" y="0"/>
            <a:chExt cx="8890000" cy="9500874"/>
          </a:xfrm>
        </p:grpSpPr>
        <p:pic>
          <p:nvPicPr>
            <p:cNvPr id="227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890000" cy="8569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TextBox 4"/>
            <p:cNvSpPr txBox="1"/>
            <p:nvPr/>
          </p:nvSpPr>
          <p:spPr>
            <a:xfrm>
              <a:off x="305085" y="8758177"/>
              <a:ext cx="8279829" cy="742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/>
              </a:pPr>
              <a:r>
                <a:t>Sousa, S., Ribeiro, A., Neves, R., Brás, N., Cerqueira, N., Fernandes, P. and Ramos, M., 2016. Application of quantum mechanics/molecular mechanics methods in the study of enzymatic reaction mechanisms. </a:t>
              </a:r>
              <a:r>
                <a:rPr i="1">
                  <a:latin typeface="Calibri"/>
                  <a:ea typeface="Calibri"/>
                  <a:cs typeface="Calibri"/>
                  <a:sym typeface="Calibri"/>
                </a:rPr>
                <a:t>WIREs Computational Molecular Science</a:t>
              </a:r>
              <a:r>
                <a:t>, 7(2).</a:t>
              </a:r>
            </a:p>
          </p:txBody>
        </p:sp>
      </p:grpSp>
      <p:grpSp>
        <p:nvGrpSpPr>
          <p:cNvPr id="232" name="Group"/>
          <p:cNvGrpSpPr/>
          <p:nvPr/>
        </p:nvGrpSpPr>
        <p:grpSpPr>
          <a:xfrm>
            <a:off x="2858034" y="8883856"/>
            <a:ext cx="9525001" cy="4191735"/>
            <a:chOff x="0" y="0"/>
            <a:chExt cx="9525000" cy="4191733"/>
          </a:xfrm>
        </p:grpSpPr>
        <p:pic>
          <p:nvPicPr>
            <p:cNvPr id="230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25000" cy="3518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TextBox 4"/>
            <p:cNvSpPr txBox="1"/>
            <p:nvPr/>
          </p:nvSpPr>
          <p:spPr>
            <a:xfrm>
              <a:off x="1588341" y="3622138"/>
              <a:ext cx="6348318" cy="5695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/>
              </a:pPr>
              <a:r>
                <a:t>Navizet, I., 2020. QM/MM Study of Bioluminescent Systems. </a:t>
              </a:r>
              <a:r>
                <a:rPr i="1">
                  <a:latin typeface="Calibri"/>
                  <a:ea typeface="Calibri"/>
                  <a:cs typeface="Calibri"/>
                  <a:sym typeface="Calibri"/>
                </a:rPr>
                <a:t>Challenges and Advances in Computational Chemistry and Physics</a:t>
              </a:r>
              <a:r>
                <a:t>, pp.227-270.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2"/>
      <p:bldP build="whole" bldLvl="1" animBg="1" rev="0" advAuto="0" spid="232" grpId="3"/>
      <p:bldP build="p" bldLvl="1" animBg="1" rev="0" advAuto="0" spid="22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4174" y="754211"/>
            <a:ext cx="12700001" cy="751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4174" y="8440588"/>
            <a:ext cx="12700001" cy="4521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9" name="Group"/>
          <p:cNvGrpSpPr/>
          <p:nvPr/>
        </p:nvGrpSpPr>
        <p:grpSpPr>
          <a:xfrm>
            <a:off x="317500" y="317500"/>
            <a:ext cx="10344963" cy="4444503"/>
            <a:chOff x="0" y="0"/>
            <a:chExt cx="10344962" cy="4444502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344963" cy="44445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Rectangle"/>
            <p:cNvSpPr/>
            <p:nvPr/>
          </p:nvSpPr>
          <p:spPr>
            <a:xfrm>
              <a:off x="6998470" y="3910906"/>
              <a:ext cx="2041401" cy="5202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r"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950098" y="5463466"/>
            <a:ext cx="8751085" cy="7050176"/>
            <a:chOff x="0" y="97151"/>
            <a:chExt cx="8751084" cy="7050175"/>
          </a:xfrm>
        </p:grpSpPr>
        <p:pic>
          <p:nvPicPr>
            <p:cNvPr id="24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97151"/>
              <a:ext cx="8514705" cy="7050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Implicit solvent"/>
            <p:cNvSpPr/>
            <p:nvPr/>
          </p:nvSpPr>
          <p:spPr>
            <a:xfrm>
              <a:off x="3558471" y="2555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Implicit solvent</a:t>
              </a:r>
            </a:p>
          </p:txBody>
        </p:sp>
        <p:sp>
          <p:nvSpPr>
            <p:cNvPr id="242" name="FMNB"/>
            <p:cNvSpPr/>
            <p:nvPr/>
          </p:nvSpPr>
          <p:spPr>
            <a:xfrm>
              <a:off x="7481084" y="2555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FMN</a:t>
              </a:r>
              <a:r>
                <a:rPr baseline="-5999"/>
                <a:t>B</a:t>
              </a:r>
            </a:p>
          </p:txBody>
        </p:sp>
        <p:sp>
          <p:nvSpPr>
            <p:cNvPr id="243" name="FMNC"/>
            <p:cNvSpPr/>
            <p:nvPr/>
          </p:nvSpPr>
          <p:spPr>
            <a:xfrm>
              <a:off x="2951538" y="391906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FMN</a:t>
              </a:r>
              <a:r>
                <a:rPr baseline="-5999"/>
                <a:t>C</a:t>
              </a:r>
            </a:p>
          </p:txBody>
        </p:sp>
      </p:grpSp>
      <p:sp>
        <p:nvSpPr>
          <p:cNvPr id="245" name="Star"/>
          <p:cNvSpPr/>
          <p:nvPr/>
        </p:nvSpPr>
        <p:spPr>
          <a:xfrm>
            <a:off x="20273164" y="10408171"/>
            <a:ext cx="909010" cy="8645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algn="r"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6" name="Is the chain…"/>
          <p:cNvSpPr txBox="1"/>
          <p:nvPr/>
        </p:nvSpPr>
        <p:spPr>
          <a:xfrm>
            <a:off x="13034782" y="2574406"/>
            <a:ext cx="1799085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Is the chain </a:t>
            </a:r>
          </a:p>
          <a:p>
            <a:pPr/>
            <a:r>
              <a:t>important?</a:t>
            </a:r>
          </a:p>
        </p:txBody>
      </p:sp>
      <p:sp>
        <p:nvSpPr>
          <p:cNvPr id="247" name="Is the covalent…"/>
          <p:cNvSpPr txBox="1"/>
          <p:nvPr/>
        </p:nvSpPr>
        <p:spPr>
          <a:xfrm>
            <a:off x="18091376" y="1083721"/>
            <a:ext cx="2358381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Is the covalent</a:t>
            </a:r>
          </a:p>
          <a:p>
            <a:pPr/>
            <a:r>
              <a:t>bond important?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  <p:bldP build="whole" bldLvl="1" animBg="1" rev="0" advAuto="0" spid="247" grpId="3"/>
      <p:bldP build="whole" bldLvl="1" animBg="1" rev="0" advAuto="0" spid="246" grpId="2"/>
      <p:bldP build="whole" bldLvl="1" animBg="1" rev="0" advAuto="0" spid="236" grpId="4"/>
      <p:bldP build="whole" bldLvl="1" animBg="1" rev="0" advAuto="0" spid="245" grpId="5"/>
      <p:bldP build="whole" bldLvl="1" animBg="1" rev="0" advAuto="0" spid="244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50" name="What is the difference between a QM calculation in gas versus in a region within a protei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difference between a QM calculation in gas versus in a region within a protein?</a:t>
            </a:r>
          </a:p>
          <a:p>
            <a:pPr/>
            <a:r>
              <a:t>Describe a way to handle a covalent bond between the QM and MM region of a QM/MM calculation.</a:t>
            </a:r>
          </a:p>
          <a:p>
            <a:pPr/>
            <a:r>
              <a:t>In a QM/MM calculation, how can we tell whether the QM region is large enough?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Quantum Mechanics in Chemistry: An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Mechanics in Chemistry: An Overview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Learn more in Chem 454/550, offered Spring 2023!"/>
          <p:cNvSpPr txBox="1"/>
          <p:nvPr/>
        </p:nvSpPr>
        <p:spPr>
          <a:xfrm>
            <a:off x="8668766" y="8947149"/>
            <a:ext cx="7046467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Learn more in Chem 454/550, offered Spring 2023!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113" r="0" b="21170"/>
          <a:stretch>
            <a:fillRect/>
          </a:stretch>
        </p:blipFill>
        <p:spPr>
          <a:xfrm>
            <a:off x="11747100" y="-2639"/>
            <a:ext cx="12646522" cy="13721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ortrait_of_Sir_Isaac_Newton,_1689.jpg" descr="Portrait_of_Sir_Isaac_Newton,_1689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069"/>
          <a:stretch>
            <a:fillRect/>
          </a:stretch>
        </p:blipFill>
        <p:spPr>
          <a:xfrm>
            <a:off x="-3470" y="0"/>
            <a:ext cx="117504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Molecular mechanics vs Quantum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7933">
              <a:defRPr sz="8288">
                <a:solidFill>
                  <a:srgbClr val="FFFFFF"/>
                </a:solidFill>
              </a:defRPr>
            </a:pPr>
            <a:r>
              <a:rPr u="sng"/>
              <a:t>Molecular mechanics</a:t>
            </a:r>
            <a:r>
              <a:t> vs </a:t>
            </a:r>
            <a:r>
              <a:rPr u="sng"/>
              <a:t>Quantum mechanics</a:t>
            </a:r>
          </a:p>
        </p:txBody>
      </p:sp>
      <p:sp>
        <p:nvSpPr>
          <p:cNvPr id="140" name="inputs…"/>
          <p:cNvSpPr txBox="1"/>
          <p:nvPr>
            <p:ph type="body" sz="half" idx="1"/>
          </p:nvPr>
        </p:nvSpPr>
        <p:spPr>
          <a:xfrm>
            <a:off x="635000" y="3175000"/>
            <a:ext cx="11430000" cy="98425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inputs 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coordinates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force field functions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force field parameters, including partial charge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outputs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energy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t>electron density (from coordinates and partial charge)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fast approximation to QM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energy is differentiable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2" name="inputs…"/>
          <p:cNvSpPr txBox="1"/>
          <p:nvPr/>
        </p:nvSpPr>
        <p:spPr>
          <a:xfrm>
            <a:off x="12065447" y="3175000"/>
            <a:ext cx="11430001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6173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inputs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coordinates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net charge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total spin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basis set</a:t>
            </a:r>
          </a:p>
          <a:p>
            <a:pPr marL="6173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outputs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energy</a:t>
            </a:r>
          </a:p>
          <a:p>
            <a:pPr lvl="1" marL="10618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wave function, which yields electron density and other properties</a:t>
            </a:r>
          </a:p>
          <a:p>
            <a:pPr marL="6173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highly accurate in gas phase</a:t>
            </a:r>
          </a:p>
          <a:p>
            <a:pPr marL="617361" indent="-617361" algn="l">
              <a:buSzPct val="75000"/>
              <a:buChar char="•"/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philosophically confusing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40" grpId="1"/>
      <p:bldP build="p" bldLvl="1" animBg="1" rev="0" advAuto="0" spid="14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he Schrödinger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Schrödinger Equation</a:t>
            </a:r>
          </a:p>
        </p:txBody>
      </p:sp>
      <p:sp>
        <p:nvSpPr>
          <p:cNvPr id="145" name="The time-independent Schrödinger equation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55700"/>
          <a:lstStyle/>
          <a:p>
            <a:pPr/>
            <a:r>
              <a:t>The time-independent Schrödinger equation is </a:t>
            </a:r>
            <a14:m>
              <m:oMath>
                <m:limUp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</a:p>
          <a:p>
            <a:pPr lvl="1"/>
            <a14:m>
              <m:oMath>
                <m:limUp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</m:oMath>
            </a14:m>
            <a:r>
              <a:t> is the Hamiltonian operator</a:t>
            </a: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 is the wavefunction, where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the electron density</a:t>
            </a:r>
          </a:p>
          <a:p>
            <a:pPr lvl="1"/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</m:oMath>
            </a14:m>
            <a:r>
              <a:t> is the energy</a:t>
            </a:r>
          </a:p>
          <a:p>
            <a:pPr/>
            <a:r>
              <a:t>Born-Oppenheimer Approximation</a:t>
            </a:r>
          </a:p>
          <a:p>
            <a:pPr lvl="1"/>
            <a:r>
              <a:t>mass of the nucleus &gt;&gt; mass of electron</a:t>
            </a:r>
          </a:p>
          <a:p>
            <a:pPr lvl="1"/>
            <a:r>
              <a:t>velocity of electrons is much faster</a:t>
            </a:r>
          </a:p>
          <a:p>
            <a:pPr lvl="1"/>
            <a:r>
              <a:t>electronic properties can be determined for fixed nuclei</a:t>
            </a:r>
          </a:p>
          <a:p>
            <a:pPr/>
            <a:r>
              <a:t>Based on BO approximation, the electronic Hamiltonian is </a:t>
            </a:r>
            <a:br/>
          </a:p>
          <a:p>
            <a:pPr lvl="1"/>
            <a:r>
              <a:t>Includes kinetic energy, electron-nuclear attraction, and electron-electron repulsion</a:t>
            </a:r>
          </a:p>
        </p:txBody>
      </p:sp>
      <p:pic>
        <p:nvPicPr>
          <p:cNvPr id="14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1896" t="37660" r="19751" b="0"/>
          <a:stretch>
            <a:fillRect/>
          </a:stretch>
        </p:blipFill>
        <p:spPr>
          <a:xfrm>
            <a:off x="635000" y="3175000"/>
            <a:ext cx="10410783" cy="360936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ol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Solvation</a:t>
            </a:r>
          </a:p>
        </p:txBody>
      </p:sp>
      <p:sp>
        <p:nvSpPr>
          <p:cNvPr id="150" name="As in MM, continuum solvation methods used to model solvent in QM…"/>
          <p:cNvSpPr txBox="1"/>
          <p:nvPr>
            <p:ph type="body" idx="1"/>
          </p:nvPr>
        </p:nvSpPr>
        <p:spPr>
          <a:xfrm>
            <a:off x="635000" y="3175000"/>
            <a:ext cx="15873384" cy="9842500"/>
          </a:xfrm>
          <a:prstGeom prst="rect">
            <a:avLst/>
          </a:prstGeom>
        </p:spPr>
        <p:txBody>
          <a:bodyPr/>
          <a:lstStyle/>
          <a:p>
            <a:pPr/>
            <a:r>
              <a:t>As in MM, continuum solvation methods used to model solvent in QM</a:t>
            </a:r>
          </a:p>
          <a:p>
            <a:pPr lvl="1"/>
            <a:r>
              <a:t>Polarizable continuum model (PCM)</a:t>
            </a:r>
          </a:p>
          <a:p>
            <a:pPr lvl="1"/>
            <a:r>
              <a:t>COnductor-like Screening MOdel (COSMO) - solvent is treated as a set of apparent charges on the surface of the solute cavity. These charges interact with the system according to Coulomb's law,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3175000"/>
            <a:ext cx="13972152" cy="223054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6" name="Group"/>
          <p:cNvGrpSpPr/>
          <p:nvPr/>
        </p:nvGrpSpPr>
        <p:grpSpPr>
          <a:xfrm>
            <a:off x="17585308" y="1705803"/>
            <a:ext cx="6353513" cy="5717641"/>
            <a:chOff x="0" y="0"/>
            <a:chExt cx="6353512" cy="5717640"/>
          </a:xfrm>
        </p:grpSpPr>
        <p:sp>
          <p:nvSpPr>
            <p:cNvPr id="153" name="COSMO surface of a pentaacrylate molecule (red = negative, green = positive equilibrium layer)."/>
            <p:cNvSpPr txBox="1"/>
            <p:nvPr/>
          </p:nvSpPr>
          <p:spPr>
            <a:xfrm>
              <a:off x="0" y="3815291"/>
              <a:ext cx="6353513" cy="1247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COSMO surface of a pentaacrylate molecule (red = negative, green = positive equilibrium layer).</a:t>
              </a:r>
            </a:p>
          </p:txBody>
        </p:sp>
        <p:sp>
          <p:nvSpPr>
            <p:cNvPr id="154" name="By Matthias Gloede - Own work, CC BY-SA 3.0,…"/>
            <p:cNvSpPr txBox="1"/>
            <p:nvPr/>
          </p:nvSpPr>
          <p:spPr>
            <a:xfrm>
              <a:off x="476908" y="4956248"/>
              <a:ext cx="5399695" cy="761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1400"/>
              </a:pPr>
              <a:r>
                <a:t>By Matthias Gloede - Own work, CC BY-SA 3.0, </a:t>
              </a:r>
            </a:p>
            <a:p>
              <a:pPr>
                <a:defRPr sz="1400"/>
              </a:pPr>
              <a:r>
                <a:t>https://commons.wikimedia.org/w/index.php?curid=1370600</a:t>
              </a:r>
            </a:p>
          </p:txBody>
        </p:sp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6756" y="0"/>
              <a:ext cx="5080001" cy="3802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0" name="Group"/>
          <p:cNvGrpSpPr/>
          <p:nvPr/>
        </p:nvGrpSpPr>
        <p:grpSpPr>
          <a:xfrm>
            <a:off x="17585308" y="7653689"/>
            <a:ext cx="6353513" cy="4356509"/>
            <a:chOff x="0" y="0"/>
            <a:chExt cx="6353512" cy="4356507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6756" y="0"/>
              <a:ext cx="5080001" cy="32814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By Andreas Klamt - Own work, CC BY-SA 3.0,…"/>
            <p:cNvSpPr txBox="1"/>
            <p:nvPr/>
          </p:nvSpPr>
          <p:spPr>
            <a:xfrm>
              <a:off x="693690" y="3781832"/>
              <a:ext cx="4966133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400"/>
              </a:pPr>
              <a:r>
                <a:t>By Andreas Klamt - Own work, CC BY-SA 3.0,</a:t>
              </a:r>
            </a:p>
            <a:p>
              <a:pPr>
                <a:defRPr sz="1400"/>
              </a:pPr>
              <a:r>
                <a:rPr u="sng">
                  <a:hlinkClick r:id="rId5" invalidUrl="" action="" tgtFrame="" tooltip="" history="1" highlightClick="0" endSnd="0"/>
                </a:rPr>
                <a:t>https://commons.wikimedia.org/w/index.php?curid=5810648</a:t>
              </a:r>
            </a:p>
          </p:txBody>
        </p:sp>
        <p:sp>
          <p:nvSpPr>
            <p:cNvPr id="159" name="Charge density surface of 4-nitro-benzoicacid"/>
            <p:cNvSpPr txBox="1"/>
            <p:nvPr/>
          </p:nvSpPr>
          <p:spPr>
            <a:xfrm>
              <a:off x="0" y="3261578"/>
              <a:ext cx="6353513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Charge density surface of 4-nitro-benzoicacid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Basis sets"/>
          <p:cNvSpPr txBox="1"/>
          <p:nvPr>
            <p:ph type="title"/>
          </p:nvPr>
        </p:nvSpPr>
        <p:spPr>
          <a:xfrm>
            <a:off x="635000" y="635000"/>
            <a:ext cx="10160000" cy="2540000"/>
          </a:xfrm>
          <a:prstGeom prst="rect">
            <a:avLst/>
          </a:prstGeom>
        </p:spPr>
        <p:txBody>
          <a:bodyPr/>
          <a:lstStyle/>
          <a:p>
            <a:pPr/>
            <a:r>
              <a:t>Basis sets</a:t>
            </a:r>
          </a:p>
        </p:txBody>
      </p:sp>
      <p:sp>
        <p:nvSpPr>
          <p:cNvPr id="163" name="Generically, a collection of functions that are combined into a more complex function…"/>
          <p:cNvSpPr txBox="1"/>
          <p:nvPr>
            <p:ph type="body" sz="half" idx="1"/>
          </p:nvPr>
        </p:nvSpPr>
        <p:spPr>
          <a:xfrm>
            <a:off x="635000" y="3175000"/>
            <a:ext cx="10160000" cy="9969389"/>
          </a:xfrm>
          <a:prstGeom prst="rect">
            <a:avLst/>
          </a:prstGeom>
        </p:spPr>
        <p:txBody>
          <a:bodyPr/>
          <a:lstStyle/>
          <a:p>
            <a:pPr marL="598840" indent="-598840" defTabSz="796885">
              <a:defRPr sz="4850"/>
            </a:pPr>
            <a:r>
              <a:t>Generically, a collection of functions that are combined into a more complex function</a:t>
            </a:r>
          </a:p>
          <a:p>
            <a:pPr marL="598840" indent="-598840" defTabSz="796885">
              <a:defRPr sz="4850"/>
            </a:pPr>
            <a:r>
              <a:t>For QM, a set of one-particle functions used to build molecular orbitals</a:t>
            </a:r>
          </a:p>
          <a:p>
            <a:pPr marL="598840" indent="-598840" defTabSz="796885">
              <a:defRPr sz="4850"/>
            </a:pPr>
            <a:r>
              <a:t>Variation theorem - no approximate wave function can have lower energy than the exact ground state energy of the system</a:t>
            </a:r>
          </a:p>
          <a:p>
            <a:pPr marL="598840" indent="-598840" defTabSz="796885">
              <a:defRPr sz="4850"/>
            </a:pPr>
            <a:r>
              <a:t>Larger basis set enables greater accuracy but higher cost of parameter optimization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" name="Group"/>
          <p:cNvGrpSpPr/>
          <p:nvPr/>
        </p:nvGrpSpPr>
        <p:grpSpPr>
          <a:xfrm>
            <a:off x="12700186" y="635000"/>
            <a:ext cx="10160001" cy="7216776"/>
            <a:chOff x="0" y="0"/>
            <a:chExt cx="10160000" cy="7216775"/>
          </a:xfrm>
        </p:grpSpPr>
        <p:sp>
          <p:nvSpPr>
            <p:cNvPr id="165" name="Spherical harmonics, which describe atomic orbitals"/>
            <p:cNvSpPr txBox="1"/>
            <p:nvPr/>
          </p:nvSpPr>
          <p:spPr>
            <a:xfrm>
              <a:off x="1504008" y="6407149"/>
              <a:ext cx="7151986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Spherical harmonics, which describe atomic orbitals</a:t>
              </a:r>
            </a:p>
          </p:txBody>
        </p:sp>
        <p:sp>
          <p:nvSpPr>
            <p:cNvPr id="166" name="By Inigo.quilez - Own work, CC BY-SA 3.0, https://commons.wikimedia.org/w/index.php?curid=32782753"/>
            <p:cNvSpPr txBox="1"/>
            <p:nvPr/>
          </p:nvSpPr>
          <p:spPr>
            <a:xfrm>
              <a:off x="838226" y="6858000"/>
              <a:ext cx="8483550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By Inigo.quilez - Own work, CC BY-SA 3.0, https://commons.wikimedia.org/w/index.php?curid=32782753</a:t>
              </a:r>
            </a:p>
          </p:txBody>
        </p:sp>
        <p:pic>
          <p:nvPicPr>
            <p:cNvPr id="167" name="Spherical_Harmonics.png" descr="Spherical_Harmonic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60000" cy="635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2" name="Group"/>
          <p:cNvGrpSpPr/>
          <p:nvPr/>
        </p:nvGrpSpPr>
        <p:grpSpPr>
          <a:xfrm>
            <a:off x="12700186" y="8255000"/>
            <a:ext cx="10160001" cy="6084888"/>
            <a:chOff x="0" y="0"/>
            <a:chExt cx="10160000" cy="6084887"/>
          </a:xfrm>
        </p:grpSpPr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160000" cy="4513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Linear combinations of functions are more complex functions"/>
            <p:cNvSpPr/>
            <p:nvPr/>
          </p:nvSpPr>
          <p:spPr>
            <a:xfrm>
              <a:off x="5080000" y="44402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Linear combinations of functions are more complex functions</a:t>
              </a:r>
            </a:p>
          </p:txBody>
        </p:sp>
        <p:sp>
          <p:nvSpPr>
            <p:cNvPr id="171" name="A d-polarization function added to a p orbital. (CC-BY-SA-3.0; Rifleman 82)"/>
            <p:cNvSpPr/>
            <p:nvPr/>
          </p:nvSpPr>
          <p:spPr>
            <a:xfrm>
              <a:off x="5080000" y="48148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1400"/>
              </a:pPr>
              <a:r>
                <a:t>A d-polarization function added to a p orbital. (CC-BY-SA-3.0; </a:t>
              </a:r>
              <a:r>
                <a:rPr>
                  <a:solidFill>
                    <a:srgbClr val="0372A6"/>
                  </a:solidFill>
                  <a:hlinkClick r:id="rId4" invalidUrl="" action="" tgtFrame="" tooltip="" history="1" highlightClick="0" endSnd="0"/>
                </a:rPr>
                <a:t>Rifleman 82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3"/>
      <p:bldP build="p" bldLvl="1" animBg="1" rev="0" advAuto="0" spid="163" grpId="1"/>
      <p:bldP build="whole" bldLvl="1" animBg="1" rev="0" advAuto="0" spid="16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ccuracy and Cost of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Accuracy and Cost of Methods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Rectangle 2"/>
          <p:cNvSpPr/>
          <p:nvPr/>
        </p:nvSpPr>
        <p:spPr>
          <a:xfrm>
            <a:off x="3438659" y="2588654"/>
            <a:ext cx="2176531" cy="8371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7" name="Rectangle 5"/>
          <p:cNvSpPr/>
          <p:nvPr/>
        </p:nvSpPr>
        <p:spPr>
          <a:xfrm>
            <a:off x="4345471" y="3425780"/>
            <a:ext cx="362906" cy="12750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8" name="Rectangle 6"/>
          <p:cNvSpPr/>
          <p:nvPr/>
        </p:nvSpPr>
        <p:spPr>
          <a:xfrm>
            <a:off x="4482277" y="4700789"/>
            <a:ext cx="45720" cy="1287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81" name="Group"/>
          <p:cNvGrpSpPr/>
          <p:nvPr/>
        </p:nvGrpSpPr>
        <p:grpSpPr>
          <a:xfrm>
            <a:off x="0" y="3114394"/>
            <a:ext cx="12700000" cy="9864252"/>
            <a:chOff x="0" y="0"/>
            <a:chExt cx="12700000" cy="9864251"/>
          </a:xfrm>
        </p:grpSpPr>
        <p:pic>
          <p:nvPicPr>
            <p:cNvPr id="179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00" cy="9525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Rectangle 8"/>
            <p:cNvSpPr txBox="1"/>
            <p:nvPr/>
          </p:nvSpPr>
          <p:spPr>
            <a:xfrm>
              <a:off x="28929" y="9556911"/>
              <a:ext cx="12642142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The quest for a universal density functional: The accuracy of density functionals across a broad spectrum of databases in chemistry/ slideshare</a:t>
              </a:r>
            </a:p>
          </p:txBody>
        </p:sp>
      </p:grpSp>
      <p:sp>
        <p:nvSpPr>
          <p:cNvPr id="182" name="Semiempirical - some basis function parameters fixed…"/>
          <p:cNvSpPr txBox="1"/>
          <p:nvPr>
            <p:ph type="body" sz="half" idx="4294967295"/>
          </p:nvPr>
        </p:nvSpPr>
        <p:spPr>
          <a:xfrm>
            <a:off x="12695963" y="3626324"/>
            <a:ext cx="11113866" cy="8840392"/>
          </a:xfrm>
          <a:prstGeom prst="rect">
            <a:avLst/>
          </a:prstGeom>
        </p:spPr>
        <p:txBody>
          <a:bodyPr/>
          <a:lstStyle/>
          <a:p>
            <a:pPr marL="543277" indent="-543277" defTabSz="722947">
              <a:defRPr sz="4400"/>
            </a:pPr>
            <a:r>
              <a:t>Semiempirical - some basis function parameters fixed</a:t>
            </a:r>
          </a:p>
          <a:p>
            <a:pPr marL="543277" indent="-543277" defTabSz="722947">
              <a:defRPr sz="4400"/>
            </a:pPr>
            <a:r>
              <a:t>Hartree-Fock - electrons experience mean field of other electrons</a:t>
            </a:r>
          </a:p>
          <a:p>
            <a:pPr marL="543277" indent="-543277" defTabSz="722947">
              <a:defRPr sz="4400"/>
            </a:pPr>
            <a:r>
              <a:t>DFT, Density Functional Theory - currently most popular, based on electron density opposed to wave function</a:t>
            </a:r>
          </a:p>
          <a:p>
            <a:pPr marL="543277" indent="-543277" defTabSz="722947">
              <a:defRPr sz="4400"/>
            </a:pPr>
            <a:r>
              <a:t>MPn, Møller–Plesset perturbation theory - approximation method</a:t>
            </a:r>
          </a:p>
          <a:p>
            <a:pPr marL="543277" indent="-543277" defTabSz="722947">
              <a:defRPr sz="4400"/>
            </a:pPr>
            <a:r>
              <a:t>CI, Configuration Interaction</a:t>
            </a:r>
          </a:p>
          <a:p>
            <a:pPr marL="543277" indent="-543277" defTabSz="722947">
              <a:defRPr sz="4400"/>
            </a:pPr>
            <a:r>
              <a:t>CC, Coupled Cluster - maximizes accuracy with full electron correlations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85" name="Table 6"/>
          <p:cNvGraphicFramePr/>
          <p:nvPr/>
        </p:nvGraphicFramePr>
        <p:xfrm>
          <a:off x="1369326" y="3094460"/>
          <a:ext cx="19355187" cy="1035526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15295347"/>
                <a:gridCol w="3175000"/>
                <a:gridCol w="3175000"/>
              </a:tblGrid>
              <a:tr h="1492903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200">
                          <a:sym typeface="Helvetica"/>
                        </a:rPr>
                        <a:t>Property</a:t>
                      </a:r>
                    </a:p>
                  </a:txBody>
                  <a:tcPr marL="45720" marR="45720" marT="45720" marB="4572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200">
                          <a:sym typeface="Helvetica"/>
                        </a:rPr>
                        <a:t>MM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1200">
                          <a:sym typeface="Helvetica"/>
                        </a:rPr>
                        <a:t>QM</a:t>
                      </a:r>
                    </a:p>
                  </a:txBody>
                  <a:tcPr marL="45720" marR="45720" marT="45720" marB="45720" anchor="ctr" anchorCtr="0" horzOverflow="overflow">
                    <a:lnR w="12700">
                      <a:miter lim="400000"/>
                    </a:lnR>
                  </a:tcPr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Separate models of nuclei and electrons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Energy depends on nuclei not electron positions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Faster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Electrons may be delocalized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7160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Explicit electron – electron interactions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134592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Differentiable energy function facilitates optimization and molecular mechanics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</a:tr>
              <a:tr h="134592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5000"/>
                        <a:t>More complex function guarantees more accuracy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000"/>
                        <a:t>X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  <p:pic>
        <p:nvPicPr>
          <p:cNvPr id="18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820" y="206062"/>
            <a:ext cx="2540001" cy="185737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TextBox 11"/>
          <p:cNvSpPr txBox="1"/>
          <p:nvPr/>
        </p:nvSpPr>
        <p:spPr>
          <a:xfrm>
            <a:off x="1872653" y="1472241"/>
            <a:ext cx="9156667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Let’s Check!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Quantum Mechanics / Molecular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794">
              <a:defRPr sz="8736"/>
            </a:lvl1pPr>
          </a:lstStyle>
          <a:p>
            <a:pPr/>
            <a:r>
              <a:t>Quantum Mechanics / Molecular Mechanics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3" name="Group"/>
          <p:cNvGrpSpPr/>
          <p:nvPr/>
        </p:nvGrpSpPr>
        <p:grpSpPr>
          <a:xfrm>
            <a:off x="3302000" y="2726681"/>
            <a:ext cx="17780000" cy="10260213"/>
            <a:chOff x="0" y="0"/>
            <a:chExt cx="17780000" cy="10260212"/>
          </a:xfrm>
        </p:grpSpPr>
        <p:pic>
          <p:nvPicPr>
            <p:cNvPr id="1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780000" cy="98777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https://www.nobelprize.org/uploads/2018/06/popular-chemistryprize2013.pdf"/>
            <p:cNvSpPr txBox="1"/>
            <p:nvPr/>
          </p:nvSpPr>
          <p:spPr>
            <a:xfrm>
              <a:off x="5762408" y="9901437"/>
              <a:ext cx="6255183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https://www.nobelprize.org/uploads/2018/06/popular-chemistryprize2013.pdf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